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0" r:id="rId2"/>
    <p:sldId id="256" r:id="rId3"/>
    <p:sldId id="271" r:id="rId4"/>
    <p:sldId id="264" r:id="rId5"/>
    <p:sldId id="328" r:id="rId6"/>
    <p:sldId id="329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26" r:id="rId24"/>
    <p:sldId id="327" r:id="rId25"/>
    <p:sldId id="321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9561C62A-A999-4E36-8182-F0D1B28D6B4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69AE521F-7718-48F5-9FE2-5B65635196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761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7B3AD-0383-4B89-B964-728456F6A0C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15AABA9-60BC-49B7-B95D-2288A428117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D772D0C-CA57-456F-90A1-69058DC089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35C3876-90D1-4F73-95C0-4A742E7F5323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02452FB-1A7C-4D6D-B438-69C2736EAD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45AC26F-0E0A-45C0-B99E-B6AA27371C8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6BAEB95-356A-4729-9F3E-C5826EF598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5552E0-6123-49E4-8373-373205136AC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9F1E98F-1093-40C8-A6F5-E3738C03FE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A3B4DB8-48EF-479E-9CFF-7D4DE757B7A2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E54C322-13FC-43D5-94A9-6A7225CAE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8BD90AE-A57D-40D1-BBFD-926C86764DA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672D752-B71E-4DAA-920F-1753DB5AFB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F965B5-1AB0-41B7-80A4-53D022C9860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D818D4E-4F28-4ABF-8C29-0192CC4210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0D43168-42BB-4BC5-9A6C-03D833140DC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14FC9D2-25CC-4562-886E-BB0C50BB7A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6F0FE2F-CCDE-4BFC-8CF5-B9328C76EF11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DDB06AF-7D58-40DD-8C4C-6BCD6CAA47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600632F-A813-4ED0-A88F-CA938D638B8D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805C07B-969B-49BE-A3EE-42CCB113AB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D93FC9C-B9B6-4D30-B022-76F91B0851E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491733A-4361-418C-85AF-F824C7D6F7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59113" y="977900"/>
            <a:ext cx="30067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四舍五入法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79388" y="2339975"/>
            <a:ext cx="864076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求一个数的近似数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要看尾数的最高位上的数是几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如果比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就把尾数都舍去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;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如果尾数最高位上的数是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或大于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5,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就把尾数舍去后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要向它的前一位进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4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124075" y="3500438"/>
            <a:ext cx="35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/>
              <a:t>  </a:t>
            </a:r>
            <a:endParaRPr lang="en-US" altLang="zh-CN" sz="240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357563" y="714375"/>
            <a:ext cx="2659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数的整除</a:t>
            </a:r>
            <a:endParaRPr lang="en-US" altLang="zh-CN" sz="4800" b="1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187450" y="1773238"/>
            <a:ext cx="7110413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1.  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整除与除尽</a:t>
            </a:r>
          </a:p>
          <a:p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2.  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因数和倍数</a:t>
            </a:r>
          </a:p>
          <a:p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3.  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能被</a:t>
            </a:r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2.3.5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整除的数的特征</a:t>
            </a:r>
          </a:p>
          <a:p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4.  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偶数和奇数</a:t>
            </a:r>
          </a:p>
          <a:p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5.  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质数和合数</a:t>
            </a:r>
          </a:p>
          <a:p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6.  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质因数和分解质因数</a:t>
            </a:r>
          </a:p>
          <a:p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7.  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最大公因数和最小公倍数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483159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r>
              <a:rPr lang="en-US" altLang="zh-CN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2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8407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000375" y="0"/>
            <a:ext cx="3273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整除与除尽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836613"/>
            <a:ext cx="1343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整除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14438" y="785813"/>
            <a:ext cx="76581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整数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除以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整数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  <a:cs typeface="Arial" charset="0"/>
              </a:rPr>
              <a:t>≠0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" charset="0"/>
              </a:rPr>
              <a:t>),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除得的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Arial" charset="0"/>
              </a:rPr>
              <a:t>商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是整数而没有余数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" charset="0"/>
              </a:rPr>
              <a:t>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我们就说数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" charset="0"/>
              </a:rPr>
              <a:t>a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能被数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" charset="0"/>
              </a:rPr>
              <a:t>b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整除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" charset="0"/>
              </a:rPr>
              <a:t>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或数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" charset="0"/>
              </a:rPr>
              <a:t>b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能整除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" charset="0"/>
              </a:rPr>
              <a:t>a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。</a:t>
            </a:r>
            <a:endParaRPr lang="en-US" altLang="zh-CN" sz="3600" b="1">
              <a:latin typeface="楷体_GB2312" pitchFamily="49" charset="-122"/>
              <a:ea typeface="楷体_GB2312" pitchFamily="49" charset="-122"/>
              <a:cs typeface="Arial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2636838"/>
            <a:ext cx="1343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除尽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176338" y="2643188"/>
            <a:ext cx="7834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除以数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b(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  <a:cs typeface="Arial" charset="0"/>
              </a:rPr>
              <a:t>≠0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" charset="0"/>
              </a:rPr>
              <a:t>),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除得的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Arial" charset="0"/>
              </a:rPr>
              <a:t>商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是整数或</a:t>
            </a:r>
          </a:p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是有限小数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cs typeface="Arial" charset="0"/>
              </a:rPr>
              <a:t>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cs typeface="Arial" charset="0"/>
              </a:rPr>
              <a:t>这就叫做除尽。</a:t>
            </a:r>
            <a:endParaRPr lang="en-US" altLang="zh-CN" sz="3600" b="1">
              <a:latin typeface="楷体_GB2312" pitchFamily="49" charset="-122"/>
              <a:ea typeface="楷体_GB2312" pitchFamily="49" charset="-122"/>
              <a:cs typeface="Arial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273175" y="3952875"/>
            <a:ext cx="7802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整除是除尽的一种特殊情况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整除也</a:t>
            </a:r>
          </a:p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可以说是除尽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但除尽不一定是整除。</a:t>
            </a:r>
            <a:endParaRPr lang="en-US" altLang="zh-CN" sz="3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0" y="4005263"/>
            <a:ext cx="1343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区别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689225" y="5214938"/>
            <a:ext cx="3168650" cy="1643062"/>
            <a:chOff x="1655" y="2849"/>
            <a:chExt cx="1996" cy="1035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1655" y="2886"/>
              <a:ext cx="1996" cy="998"/>
              <a:chOff x="1746" y="2886"/>
              <a:chExt cx="1996" cy="998"/>
            </a:xfrm>
          </p:grpSpPr>
          <p:sp>
            <p:nvSpPr>
              <p:cNvPr id="11276" name="Oval 12"/>
              <p:cNvSpPr>
                <a:spLocks noChangeArrowheads="1"/>
              </p:cNvSpPr>
              <p:nvPr/>
            </p:nvSpPr>
            <p:spPr bwMode="auto">
              <a:xfrm>
                <a:off x="1746" y="2886"/>
                <a:ext cx="1996" cy="998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rgbClr val="08080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sz="1800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1277" name="Oval 13"/>
              <p:cNvSpPr>
                <a:spLocks noChangeArrowheads="1"/>
              </p:cNvSpPr>
              <p:nvPr/>
            </p:nvSpPr>
            <p:spPr bwMode="auto">
              <a:xfrm>
                <a:off x="2119" y="3254"/>
                <a:ext cx="1270" cy="54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rgbClr val="08080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1278" name="Text Box 14"/>
              <p:cNvSpPr txBox="1">
                <a:spLocks noChangeArrowheads="1"/>
              </p:cNvSpPr>
              <p:nvPr/>
            </p:nvSpPr>
            <p:spPr bwMode="auto">
              <a:xfrm>
                <a:off x="2434" y="3299"/>
                <a:ext cx="700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3600" b="1">
                    <a:solidFill>
                      <a:srgbClr val="080808"/>
                    </a:solidFill>
                    <a:latin typeface="楷体_GB2312" pitchFamily="49" charset="-122"/>
                    <a:ea typeface="楷体_GB2312" pitchFamily="49" charset="-122"/>
                  </a:rPr>
                  <a:t>整除</a:t>
                </a:r>
              </a:p>
            </p:txBody>
          </p:sp>
        </p:grpSp>
        <p:sp>
          <p:nvSpPr>
            <p:cNvPr id="11275" name="Text Box 15"/>
            <p:cNvSpPr txBox="1">
              <a:spLocks noChangeArrowheads="1"/>
            </p:cNvSpPr>
            <p:nvPr/>
          </p:nvSpPr>
          <p:spPr bwMode="auto">
            <a:xfrm>
              <a:off x="2343" y="2849"/>
              <a:ext cx="700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latin typeface="楷体_GB2312" pitchFamily="49" charset="-122"/>
                  <a:ea typeface="楷体_GB2312" pitchFamily="49" charset="-122"/>
                </a:rPr>
                <a:t>除尽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  <p:bldP spid="4101" grpId="0"/>
      <p:bldP spid="4102" grpId="0"/>
      <p:bldP spid="4103" grpId="0"/>
      <p:bldP spid="410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562225" y="71438"/>
            <a:ext cx="35814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因数和倍数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835025"/>
            <a:ext cx="89963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如果数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能被数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整除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(b≠0),a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就叫做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</a:p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倍数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,b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就叫做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的因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数。</a:t>
            </a:r>
            <a:endParaRPr lang="en-US" altLang="zh-CN" sz="3600" b="1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403350" y="2203450"/>
            <a:ext cx="54737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一个数的因数的个数是</a:t>
            </a:r>
            <a:r>
              <a:rPr lang="zh-CN" altLang="en-US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有限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其中最小的因数是</a:t>
            </a:r>
            <a:r>
              <a:rPr lang="en-US" altLang="zh-CN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最大的因数是它</a:t>
            </a:r>
            <a:r>
              <a:rPr lang="zh-CN" altLang="en-US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本身。</a:t>
            </a:r>
            <a:endParaRPr lang="en-US" altLang="zh-CN" sz="3600" b="1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403350" y="4291013"/>
            <a:ext cx="54006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一个数的倍数的个数是</a:t>
            </a:r>
            <a:r>
              <a:rPr lang="zh-CN" altLang="en-US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无限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其中最小的倍数是它</a:t>
            </a:r>
            <a:r>
              <a:rPr lang="zh-CN" altLang="en-US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本身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没有最大的倍数。</a:t>
            </a:r>
            <a:endParaRPr lang="en-US" altLang="zh-CN" sz="3600" b="1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072313" y="3000375"/>
            <a:ext cx="15843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因数和倍数是相互依存的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1438" y="2058988"/>
            <a:ext cx="8929687" cy="4227512"/>
            <a:chOff x="657" y="1344"/>
            <a:chExt cx="4536" cy="2268"/>
          </a:xfrm>
        </p:grpSpPr>
        <p:sp>
          <p:nvSpPr>
            <p:cNvPr id="12296" name="Text Box 8"/>
            <p:cNvSpPr txBox="1">
              <a:spLocks noChangeArrowheads="1"/>
            </p:cNvSpPr>
            <p:nvPr/>
          </p:nvSpPr>
          <p:spPr bwMode="auto">
            <a:xfrm>
              <a:off x="802" y="1504"/>
              <a:ext cx="319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80808"/>
                  </a:solidFill>
                  <a:latin typeface="楷体_GB2312" pitchFamily="49" charset="-122"/>
                  <a:ea typeface="楷体_GB2312" pitchFamily="49" charset="-122"/>
                </a:rPr>
                <a:t>因数</a:t>
              </a:r>
            </a:p>
          </p:txBody>
        </p: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802" y="2692"/>
              <a:ext cx="319" cy="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80808"/>
                  </a:solidFill>
                  <a:latin typeface="楷体_GB2312" pitchFamily="49" charset="-122"/>
                  <a:ea typeface="楷体_GB2312" pitchFamily="49" charset="-122"/>
                </a:rPr>
                <a:t>倍</a:t>
              </a:r>
            </a:p>
            <a:p>
              <a:r>
                <a:rPr lang="zh-CN" altLang="en-US" sz="3600" b="1">
                  <a:solidFill>
                    <a:srgbClr val="080808"/>
                  </a:solidFill>
                  <a:latin typeface="楷体_GB2312" pitchFamily="49" charset="-122"/>
                  <a:ea typeface="楷体_GB2312" pitchFamily="49" charset="-122"/>
                </a:rPr>
                <a:t>数</a:t>
              </a: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657" y="1344"/>
              <a:ext cx="4536" cy="2268"/>
            </a:xfrm>
            <a:prstGeom prst="rect">
              <a:avLst/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2299" name="Line 11"/>
            <p:cNvSpPr>
              <a:spLocks noChangeShapeType="1"/>
            </p:cNvSpPr>
            <p:nvPr/>
          </p:nvSpPr>
          <p:spPr bwMode="auto">
            <a:xfrm>
              <a:off x="1338" y="1344"/>
              <a:ext cx="0" cy="2268"/>
            </a:xfrm>
            <a:prstGeom prst="line">
              <a:avLst/>
            </a:prstGeom>
            <a:noFill/>
            <a:ln w="9525">
              <a:solidFill>
                <a:srgbClr val="08080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0" name="Line 12"/>
            <p:cNvSpPr>
              <a:spLocks noChangeShapeType="1"/>
            </p:cNvSpPr>
            <p:nvPr/>
          </p:nvSpPr>
          <p:spPr bwMode="auto">
            <a:xfrm>
              <a:off x="4105" y="1344"/>
              <a:ext cx="0" cy="2268"/>
            </a:xfrm>
            <a:prstGeom prst="line">
              <a:avLst/>
            </a:prstGeom>
            <a:noFill/>
            <a:ln w="9525">
              <a:solidFill>
                <a:srgbClr val="08080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>
              <a:off x="657" y="2324"/>
              <a:ext cx="3448" cy="0"/>
            </a:xfrm>
            <a:prstGeom prst="line">
              <a:avLst/>
            </a:prstGeom>
            <a:noFill/>
            <a:ln w="9525">
              <a:solidFill>
                <a:srgbClr val="08080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  <p:bldP spid="51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000125" y="-52388"/>
            <a:ext cx="7135813" cy="708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能被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整除的数的特征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620713"/>
            <a:ext cx="48196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能被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整除的数的特征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1268413"/>
            <a:ext cx="48196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能被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整除的数的特征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0" y="1916113"/>
            <a:ext cx="4800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能被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整除的数的特征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787900" y="638175"/>
            <a:ext cx="41290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个位上是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0,2,4,6,8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808538" y="1285875"/>
            <a:ext cx="2965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个位上是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或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5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786313" y="1857375"/>
            <a:ext cx="38782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各个位上的数字的</a:t>
            </a:r>
          </a:p>
          <a:p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和能被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整除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0800" y="2997200"/>
            <a:ext cx="6210300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能同时被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2,5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整除的数的特征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37300" y="3000375"/>
            <a:ext cx="1806575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个位是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0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0" y="3716338"/>
            <a:ext cx="6675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能同时被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2,3,5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整除的数的特征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785813" y="4321175"/>
            <a:ext cx="7572375" cy="1190625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个位是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0,</a:t>
            </a: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而且各个位上的数字的和能被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整除。</a:t>
            </a:r>
            <a:endParaRPr lang="en-US" altLang="zh-CN" sz="3600" b="1" dirty="0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142875" y="5572125"/>
            <a:ext cx="8639175" cy="10779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注意</a:t>
            </a: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有一些数能被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7,9,11,13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整除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但是不容易</a:t>
            </a:r>
          </a:p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看出来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, 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这是大家在约分中容易忽略的。</a:t>
            </a:r>
            <a:endParaRPr lang="en-US" altLang="zh-CN" sz="32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92" decel="100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192" decel="100000"/>
                                        <p:tgtEl>
                                          <p:spTgt spid="61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192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192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  <p:bldP spid="6149" grpId="0"/>
      <p:bldP spid="6150" grpId="0"/>
      <p:bldP spid="6151" grpId="0"/>
      <p:bldP spid="6152" grpId="0"/>
      <p:bldP spid="6156" grpId="0" animBg="1"/>
      <p:bldP spid="6157" grpId="0" animBg="1"/>
      <p:bldP spid="6158" grpId="0"/>
      <p:bldP spid="6159" grpId="0" animBg="1"/>
      <p:bldP spid="61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928938" y="642938"/>
            <a:ext cx="3273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偶数和奇数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143000" y="1471613"/>
            <a:ext cx="71326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一个自然数</a:t>
            </a:r>
            <a:r>
              <a:rPr lang="en-US" altLang="zh-CN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不是奇数就是偶数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16013" y="2192338"/>
            <a:ext cx="15954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偶数</a:t>
            </a:r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559050" y="2257425"/>
            <a:ext cx="5588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能被</a:t>
            </a:r>
            <a:r>
              <a:rPr lang="en-US" altLang="zh-CN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整除的数叫做偶数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116013" y="3065463"/>
            <a:ext cx="15954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奇数</a:t>
            </a:r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470150" y="3065463"/>
            <a:ext cx="6102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不能被</a:t>
            </a:r>
            <a:r>
              <a:rPr lang="en-US" altLang="zh-CN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整除的数叫做奇数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1403350" y="3925888"/>
            <a:ext cx="353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最小的偶数是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403350" y="4789488"/>
            <a:ext cx="353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最小的奇数是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716463" y="3887788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DotumChe" pitchFamily="49" charset="-127"/>
                <a:ea typeface="DotumChe" pitchFamily="49" charset="-127"/>
              </a:rPr>
              <a:t>0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4692650" y="4799013"/>
            <a:ext cx="412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DotumChe" pitchFamily="49" charset="-127"/>
                <a:ea typeface="DotumChe" pitchFamily="49" charset="-127"/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3" grpId="0"/>
      <p:bldP spid="7174" grpId="0"/>
      <p:bldP spid="7175" grpId="0"/>
      <p:bldP spid="7184" grpId="0"/>
      <p:bldP spid="7185" grpId="0"/>
      <p:bldP spid="7186" grpId="0"/>
      <p:bldP spid="71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699792" y="848767"/>
            <a:ext cx="3275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5.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质数和合数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0" y="1571625"/>
            <a:ext cx="3429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质数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素数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):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990850" y="1719263"/>
            <a:ext cx="50498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只有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和它本身两个因数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85875" y="2428875"/>
            <a:ext cx="14716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合数</a:t>
            </a:r>
            <a:r>
              <a:rPr lang="en-US" altLang="zh-CN" sz="4000" b="1"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546350" y="2497138"/>
            <a:ext cx="5976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除了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和它本身还有别的因数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500188" y="3429000"/>
            <a:ext cx="5073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不是质数也不是合数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860550" y="4433888"/>
            <a:ext cx="353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最小的质数是</a:t>
            </a:r>
            <a:r>
              <a:rPr lang="en-US" altLang="zh-CN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884363" y="5297488"/>
            <a:ext cx="3775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最小的合数是：</a:t>
            </a:r>
            <a:endParaRPr lang="en-US" altLang="zh-CN" sz="2800" b="1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313363" y="4460875"/>
            <a:ext cx="442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319713" y="5370513"/>
            <a:ext cx="442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7" grpId="0"/>
      <p:bldP spid="8198" grpId="0"/>
      <p:bldP spid="8199" grpId="0"/>
      <p:bldP spid="8200" grpId="0"/>
      <p:bldP spid="8201" grpId="0"/>
      <p:bldP spid="8202" grpId="0"/>
      <p:bldP spid="82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09788" y="214313"/>
            <a:ext cx="5332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6.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质因数和分解质因数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752475" y="928688"/>
            <a:ext cx="77866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每一个合数都可以写成几个质数相乘的形式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这几个质数叫做这个合数的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质因数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32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52475" y="2000250"/>
            <a:ext cx="78581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把一个合数用几个质因数相乘的形式表示出来，叫做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分解质因数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32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823913" y="3071813"/>
            <a:ext cx="433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分解质因数的方法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短除法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857250" y="4286250"/>
            <a:ext cx="1992313" cy="1914525"/>
            <a:chOff x="884" y="2629"/>
            <a:chExt cx="1255" cy="1206"/>
          </a:xfrm>
        </p:grpSpPr>
        <p:sp>
          <p:nvSpPr>
            <p:cNvPr id="16400" name="Text Box 9"/>
            <p:cNvSpPr txBox="1">
              <a:spLocks noChangeArrowheads="1"/>
            </p:cNvSpPr>
            <p:nvPr/>
          </p:nvSpPr>
          <p:spPr bwMode="auto">
            <a:xfrm>
              <a:off x="1292" y="2629"/>
              <a:ext cx="3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30</a:t>
              </a:r>
            </a:p>
          </p:txBody>
        </p:sp>
        <p:sp>
          <p:nvSpPr>
            <p:cNvPr id="16401" name="Line 10"/>
            <p:cNvSpPr>
              <a:spLocks noChangeShapeType="1"/>
            </p:cNvSpPr>
            <p:nvPr/>
          </p:nvSpPr>
          <p:spPr bwMode="auto">
            <a:xfrm>
              <a:off x="1246" y="2688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2" name="Line 11"/>
            <p:cNvSpPr>
              <a:spLocks noChangeShapeType="1"/>
            </p:cNvSpPr>
            <p:nvPr/>
          </p:nvSpPr>
          <p:spPr bwMode="auto">
            <a:xfrm>
              <a:off x="1246" y="2915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3" name="Text Box 12"/>
            <p:cNvSpPr txBox="1">
              <a:spLocks noChangeArrowheads="1"/>
            </p:cNvSpPr>
            <p:nvPr/>
          </p:nvSpPr>
          <p:spPr bwMode="auto">
            <a:xfrm>
              <a:off x="974" y="2642"/>
              <a:ext cx="23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2</a:t>
              </a:r>
            </a:p>
          </p:txBody>
        </p:sp>
        <p:sp>
          <p:nvSpPr>
            <p:cNvPr id="16404" name="Text Box 13"/>
            <p:cNvSpPr txBox="1">
              <a:spLocks noChangeArrowheads="1"/>
            </p:cNvSpPr>
            <p:nvPr/>
          </p:nvSpPr>
          <p:spPr bwMode="auto">
            <a:xfrm>
              <a:off x="1292" y="2899"/>
              <a:ext cx="3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15</a:t>
              </a:r>
            </a:p>
          </p:txBody>
        </p:sp>
        <p:sp>
          <p:nvSpPr>
            <p:cNvPr id="16405" name="Line 14"/>
            <p:cNvSpPr>
              <a:spLocks noChangeShapeType="1"/>
            </p:cNvSpPr>
            <p:nvPr/>
          </p:nvSpPr>
          <p:spPr bwMode="auto">
            <a:xfrm>
              <a:off x="1336" y="2960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6" name="Line 15"/>
            <p:cNvSpPr>
              <a:spLocks noChangeShapeType="1"/>
            </p:cNvSpPr>
            <p:nvPr/>
          </p:nvSpPr>
          <p:spPr bwMode="auto">
            <a:xfrm>
              <a:off x="1337" y="3187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7" name="Text Box 16"/>
            <p:cNvSpPr txBox="1">
              <a:spLocks noChangeArrowheads="1"/>
            </p:cNvSpPr>
            <p:nvPr/>
          </p:nvSpPr>
          <p:spPr bwMode="auto">
            <a:xfrm>
              <a:off x="1110" y="2915"/>
              <a:ext cx="23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3</a:t>
              </a:r>
            </a:p>
          </p:txBody>
        </p:sp>
        <p:sp>
          <p:nvSpPr>
            <p:cNvPr id="16408" name="Text Box 17"/>
            <p:cNvSpPr txBox="1">
              <a:spLocks noChangeArrowheads="1"/>
            </p:cNvSpPr>
            <p:nvPr/>
          </p:nvSpPr>
          <p:spPr bwMode="auto">
            <a:xfrm>
              <a:off x="1428" y="3187"/>
              <a:ext cx="23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5</a:t>
              </a:r>
            </a:p>
          </p:txBody>
        </p:sp>
        <p:sp>
          <p:nvSpPr>
            <p:cNvPr id="16409" name="Text Box 18"/>
            <p:cNvSpPr txBox="1">
              <a:spLocks noChangeArrowheads="1"/>
            </p:cNvSpPr>
            <p:nvPr/>
          </p:nvSpPr>
          <p:spPr bwMode="auto">
            <a:xfrm>
              <a:off x="884" y="3505"/>
              <a:ext cx="125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30=2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  <a:cs typeface="Arial" charset="0"/>
                </a:rPr>
                <a:t>×3×5</a:t>
              </a:r>
            </a:p>
          </p:txBody>
        </p:sp>
      </p:grp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3500438" y="3714750"/>
            <a:ext cx="5538787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把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30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分解质因数正确的做法是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(  )</a:t>
            </a:r>
          </a:p>
          <a:p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A.30=1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  <a:cs typeface="Arial" charset="0"/>
              </a:rPr>
              <a:t>×2 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×3 ×5</a:t>
            </a:r>
          </a:p>
          <a:p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B.2 ×3 ×5=30</a:t>
            </a:r>
          </a:p>
          <a:p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C.30=2×3×5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8460432" y="378904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 dirty="0">
                <a:latin typeface="楷体_GB2312" pitchFamily="49" charset="-122"/>
                <a:ea typeface="楷体_GB2312" pitchFamily="49" charset="-122"/>
              </a:rPr>
              <a:t>C</a:t>
            </a: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6845300" y="4360863"/>
            <a:ext cx="1125538" cy="361950"/>
            <a:chOff x="4513" y="2704"/>
            <a:chExt cx="709" cy="228"/>
          </a:xfrm>
        </p:grpSpPr>
        <p:sp>
          <p:nvSpPr>
            <p:cNvPr id="16398" name="AutoShape 22"/>
            <p:cNvSpPr>
              <a:spLocks noChangeArrowheads="1"/>
            </p:cNvSpPr>
            <p:nvPr/>
          </p:nvSpPr>
          <p:spPr bwMode="auto">
            <a:xfrm>
              <a:off x="4558" y="2704"/>
              <a:ext cx="635" cy="226"/>
            </a:xfrm>
            <a:prstGeom prst="wedgeRoundRectCallout">
              <a:avLst>
                <a:gd name="adj1" fmla="val -62440"/>
                <a:gd name="adj2" fmla="val 79204"/>
                <a:gd name="adj3" fmla="val 16667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zh-CN" sz="1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6399" name="Text Box 23"/>
            <p:cNvSpPr txBox="1">
              <a:spLocks noChangeArrowheads="1"/>
            </p:cNvSpPr>
            <p:nvPr/>
          </p:nvSpPr>
          <p:spPr bwMode="auto">
            <a:xfrm>
              <a:off x="4513" y="2719"/>
              <a:ext cx="70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1</a:t>
              </a:r>
              <a:r>
                <a:rPr lang="zh-CN" altLang="en-US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不是质数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6413500" y="5081588"/>
            <a:ext cx="1511300" cy="358775"/>
            <a:chOff x="4241" y="3158"/>
            <a:chExt cx="952" cy="226"/>
          </a:xfrm>
        </p:grpSpPr>
        <p:sp>
          <p:nvSpPr>
            <p:cNvPr id="16396" name="AutoShape 25"/>
            <p:cNvSpPr>
              <a:spLocks noChangeArrowheads="1"/>
            </p:cNvSpPr>
            <p:nvPr/>
          </p:nvSpPr>
          <p:spPr bwMode="auto">
            <a:xfrm>
              <a:off x="4241" y="3158"/>
              <a:ext cx="952" cy="226"/>
            </a:xfrm>
            <a:prstGeom prst="wedgeRoundRectCallout">
              <a:avLst>
                <a:gd name="adj1" fmla="val -58296"/>
                <a:gd name="adj2" fmla="val 79204"/>
                <a:gd name="adj3" fmla="val 16667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zh-CN" sz="1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6397" name="Text Box 26"/>
            <p:cNvSpPr txBox="1">
              <a:spLocks noChangeArrowheads="1"/>
            </p:cNvSpPr>
            <p:nvPr/>
          </p:nvSpPr>
          <p:spPr bwMode="auto">
            <a:xfrm>
              <a:off x="4286" y="3158"/>
              <a:ext cx="89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书写格式不符</a:t>
              </a:r>
            </a:p>
          </p:txBody>
        </p:sp>
      </p:grp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642938" y="3643313"/>
            <a:ext cx="2749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把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30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分解质因数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3" grpId="0"/>
      <p:bldP spid="9235" grpId="0"/>
      <p:bldP spid="9236" grpId="0"/>
      <p:bldP spid="92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28600" y="1500188"/>
            <a:ext cx="1704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互质数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957388" y="1500188"/>
            <a:ext cx="6875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公约数只有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的两个数叫做互质数。</a:t>
            </a:r>
            <a:endParaRPr lang="en-US" altLang="zh-CN" sz="3600" b="1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214313" y="3332163"/>
            <a:ext cx="8494712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⑴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两个数都是质数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这两个数一定互质。</a:t>
            </a:r>
            <a:endParaRPr lang="en-US" altLang="zh-CN" sz="3600" b="1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⑵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相邻的两个数互质。</a:t>
            </a:r>
            <a:endParaRPr lang="en-US" altLang="zh-CN" sz="3600" b="1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⑶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和任何数都互质。</a:t>
            </a:r>
            <a:endParaRPr lang="en-US" altLang="zh-CN" sz="3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228600" y="2571750"/>
            <a:ext cx="4818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互质数的几种特殊情况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/>
      <p:bldP spid="14350" grpId="0"/>
      <p:bldP spid="14351" grpId="0"/>
      <p:bldP spid="143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67544" y="1208807"/>
            <a:ext cx="65944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7.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最大公因数和最小公倍数</a:t>
            </a:r>
            <a:endParaRPr lang="en-US" altLang="zh-CN" sz="40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85750" y="2072903"/>
            <a:ext cx="5286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公因数</a:t>
            </a:r>
            <a:r>
              <a:rPr lang="en-US" altLang="zh-CN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最大公因数</a:t>
            </a:r>
            <a:r>
              <a:rPr lang="en-US" altLang="zh-CN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46050" y="2804914"/>
            <a:ext cx="89979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几个数公有的因数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叫做这几个数的公因数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;</a:t>
            </a:r>
          </a:p>
          <a:p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其中最大的一个叫做这几个数的最大公因数。</a:t>
            </a:r>
            <a:endParaRPr lang="en-US" altLang="zh-CN" sz="2000" b="1" dirty="0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928688" y="4181252"/>
            <a:ext cx="6913562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:(        )</a:t>
            </a: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是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的公因数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(     )</a:t>
            </a: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是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zh-CN" altLang="en-US" sz="3600" b="1" dirty="0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的最大公因数。</a:t>
            </a:r>
            <a:endParaRPr lang="en-US" altLang="zh-CN" sz="3600" b="1" dirty="0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162175" y="4295055"/>
            <a:ext cx="1338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1,2,4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571625" y="5169247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  <p:bldP spid="102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8"/>
          <p:cNvSpPr txBox="1">
            <a:spLocks noChangeArrowheads="1"/>
          </p:cNvSpPr>
          <p:nvPr/>
        </p:nvSpPr>
        <p:spPr bwMode="auto">
          <a:xfrm>
            <a:off x="428625" y="857250"/>
            <a:ext cx="5073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公倍数</a:t>
            </a:r>
            <a:r>
              <a:rPr lang="en-US" altLang="zh-CN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最小公倍数：</a:t>
            </a:r>
            <a:endParaRPr lang="en-US" altLang="zh-CN" sz="20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0" y="1571625"/>
            <a:ext cx="91440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几个数公有的倍数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叫做这几个数的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公倍数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其中最小的一个叫做这几个数的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最小公倍数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3600" b="1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642938" y="3929063"/>
            <a:ext cx="8137525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:(             )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都是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的公倍数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(      )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是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的最小公倍数。</a:t>
            </a:r>
            <a:endParaRPr lang="en-US" altLang="zh-CN" sz="3600" b="1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831975" y="4071938"/>
            <a:ext cx="2740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12,24,36,…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208088" y="4929188"/>
            <a:ext cx="649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  <p:bldP spid="14346" grpId="0"/>
      <p:bldP spid="14347" grpId="0"/>
      <p:bldP spid="143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692275" y="0"/>
            <a:ext cx="5724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求最大公因数和最小公倍数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00063" y="714375"/>
            <a:ext cx="7378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28    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最大公因数是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(     ); </a:t>
            </a:r>
          </a:p>
          <a:p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         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最小公倍数是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24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        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3600" b="1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00063" y="2071688"/>
            <a:ext cx="7570787" cy="175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如果较小数是较大数的因数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那么</a:t>
            </a:r>
          </a:p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较小数就是这两个数的最大公因数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;</a:t>
            </a:r>
          </a:p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较大数就是这两个数的最小公倍数。</a:t>
            </a:r>
            <a:endParaRPr lang="en-US" altLang="zh-CN" sz="3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28625" y="4143375"/>
            <a:ext cx="7378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15    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最大公因数是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(     );</a:t>
            </a:r>
          </a:p>
          <a:p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         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最小公倍数是</a:t>
            </a:r>
            <a:r>
              <a:rPr lang="en-US" altLang="zh-CN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(     )</a:t>
            </a:r>
            <a:r>
              <a:rPr lang="zh-CN" altLang="en-US" sz="3600" b="1">
                <a:solidFill>
                  <a:srgbClr val="080808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3600" b="1">
              <a:solidFill>
                <a:srgbClr val="08080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85750" y="5429250"/>
            <a:ext cx="8758238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如果两个数互质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它们的最大公因数就是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1;</a:t>
            </a:r>
          </a:p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最小公倍数就是它们的积。</a:t>
            </a:r>
            <a:endParaRPr lang="en-US" altLang="zh-CN" sz="3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072188" y="714375"/>
            <a:ext cx="417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994400" y="1287463"/>
            <a:ext cx="6492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28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708650" y="4143375"/>
            <a:ext cx="649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1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780088" y="4716463"/>
            <a:ext cx="649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60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 animBg="1"/>
      <p:bldP spid="11269" grpId="0"/>
      <p:bldP spid="11270" grpId="0" animBg="1"/>
      <p:bldP spid="11271" grpId="0"/>
      <p:bldP spid="11272" grpId="0"/>
      <p:bldP spid="11273" grpId="0"/>
      <p:bldP spid="112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14375" y="570831"/>
            <a:ext cx="18780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短除法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85813" y="1198712"/>
            <a:ext cx="769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求</a:t>
            </a:r>
            <a:r>
              <a:rPr lang="en-US" altLang="zh-CN" sz="3600" b="1" dirty="0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24</a:t>
            </a:r>
            <a:r>
              <a:rPr lang="zh-CN" altLang="en-US" sz="3600" b="1" dirty="0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3600" b="1" dirty="0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36</a:t>
            </a:r>
            <a:r>
              <a:rPr lang="zh-CN" altLang="en-US" sz="3600" b="1" dirty="0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的最大公因数和最小公倍数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987675" y="1846263"/>
            <a:ext cx="2232025" cy="2233612"/>
            <a:chOff x="2109" y="981"/>
            <a:chExt cx="1406" cy="1268"/>
          </a:xfrm>
        </p:grpSpPr>
        <p:sp>
          <p:nvSpPr>
            <p:cNvPr id="21518" name="Text Box 5"/>
            <p:cNvSpPr txBox="1">
              <a:spLocks noChangeArrowheads="1"/>
            </p:cNvSpPr>
            <p:nvPr/>
          </p:nvSpPr>
          <p:spPr bwMode="auto">
            <a:xfrm>
              <a:off x="2381" y="981"/>
              <a:ext cx="956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24    36</a:t>
              </a: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336" y="1026"/>
              <a:ext cx="998" cy="272"/>
              <a:chOff x="2336" y="1026"/>
              <a:chExt cx="998" cy="272"/>
            </a:xfrm>
          </p:grpSpPr>
          <p:sp>
            <p:nvSpPr>
              <p:cNvPr id="21535" name="Line 7"/>
              <p:cNvSpPr>
                <a:spLocks noChangeShapeType="1"/>
              </p:cNvSpPr>
              <p:nvPr/>
            </p:nvSpPr>
            <p:spPr bwMode="auto">
              <a:xfrm>
                <a:off x="2336" y="1026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6" name="Line 8"/>
              <p:cNvSpPr>
                <a:spLocks noChangeShapeType="1"/>
              </p:cNvSpPr>
              <p:nvPr/>
            </p:nvSpPr>
            <p:spPr bwMode="auto">
              <a:xfrm>
                <a:off x="2336" y="1298"/>
                <a:ext cx="9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517" y="1661"/>
              <a:ext cx="998" cy="272"/>
              <a:chOff x="2336" y="1026"/>
              <a:chExt cx="998" cy="272"/>
            </a:xfrm>
          </p:grpSpPr>
          <p:sp>
            <p:nvSpPr>
              <p:cNvPr id="21533" name="Line 10"/>
              <p:cNvSpPr>
                <a:spLocks noChangeShapeType="1"/>
              </p:cNvSpPr>
              <p:nvPr/>
            </p:nvSpPr>
            <p:spPr bwMode="auto">
              <a:xfrm>
                <a:off x="2336" y="1026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4" name="Line 11"/>
              <p:cNvSpPr>
                <a:spLocks noChangeShapeType="1"/>
              </p:cNvSpPr>
              <p:nvPr/>
            </p:nvSpPr>
            <p:spPr bwMode="auto">
              <a:xfrm>
                <a:off x="2336" y="1298"/>
                <a:ext cx="9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426" y="1344"/>
              <a:ext cx="998" cy="272"/>
              <a:chOff x="2336" y="1026"/>
              <a:chExt cx="998" cy="272"/>
            </a:xfrm>
          </p:grpSpPr>
          <p:sp>
            <p:nvSpPr>
              <p:cNvPr id="21531" name="Line 13"/>
              <p:cNvSpPr>
                <a:spLocks noChangeShapeType="1"/>
              </p:cNvSpPr>
              <p:nvPr/>
            </p:nvSpPr>
            <p:spPr bwMode="auto">
              <a:xfrm>
                <a:off x="2336" y="1026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2" name="Line 14"/>
              <p:cNvSpPr>
                <a:spLocks noChangeShapeType="1"/>
              </p:cNvSpPr>
              <p:nvPr/>
            </p:nvSpPr>
            <p:spPr bwMode="auto">
              <a:xfrm>
                <a:off x="2336" y="1298"/>
                <a:ext cx="9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522" name="Text Box 15"/>
            <p:cNvSpPr txBox="1">
              <a:spLocks noChangeArrowheads="1"/>
            </p:cNvSpPr>
            <p:nvPr/>
          </p:nvSpPr>
          <p:spPr bwMode="auto">
            <a:xfrm>
              <a:off x="2109" y="1034"/>
              <a:ext cx="264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1523" name="Text Box 16"/>
            <p:cNvSpPr txBox="1">
              <a:spLocks noChangeArrowheads="1"/>
            </p:cNvSpPr>
            <p:nvPr/>
          </p:nvSpPr>
          <p:spPr bwMode="auto">
            <a:xfrm>
              <a:off x="2426" y="1344"/>
              <a:ext cx="454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12</a:t>
              </a:r>
            </a:p>
          </p:txBody>
        </p:sp>
        <p:sp>
          <p:nvSpPr>
            <p:cNvPr id="21524" name="Text Box 17"/>
            <p:cNvSpPr txBox="1">
              <a:spLocks noChangeArrowheads="1"/>
            </p:cNvSpPr>
            <p:nvPr/>
          </p:nvSpPr>
          <p:spPr bwMode="auto">
            <a:xfrm>
              <a:off x="2987" y="1352"/>
              <a:ext cx="367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18</a:t>
              </a:r>
            </a:p>
          </p:txBody>
        </p:sp>
        <p:sp>
          <p:nvSpPr>
            <p:cNvPr id="21525" name="Text Box 18"/>
            <p:cNvSpPr txBox="1">
              <a:spLocks noChangeArrowheads="1"/>
            </p:cNvSpPr>
            <p:nvPr/>
          </p:nvSpPr>
          <p:spPr bwMode="auto">
            <a:xfrm>
              <a:off x="2187" y="1319"/>
              <a:ext cx="264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1526" name="Text Box 19"/>
            <p:cNvSpPr txBox="1">
              <a:spLocks noChangeArrowheads="1"/>
            </p:cNvSpPr>
            <p:nvPr/>
          </p:nvSpPr>
          <p:spPr bwMode="auto">
            <a:xfrm>
              <a:off x="2517" y="1645"/>
              <a:ext cx="264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1527" name="Text Box 20"/>
            <p:cNvSpPr txBox="1">
              <a:spLocks noChangeArrowheads="1"/>
            </p:cNvSpPr>
            <p:nvPr/>
          </p:nvSpPr>
          <p:spPr bwMode="auto">
            <a:xfrm>
              <a:off x="3061" y="1645"/>
              <a:ext cx="264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9</a:t>
              </a:r>
            </a:p>
          </p:txBody>
        </p:sp>
        <p:sp>
          <p:nvSpPr>
            <p:cNvPr id="21528" name="Text Box 21"/>
            <p:cNvSpPr txBox="1">
              <a:spLocks noChangeArrowheads="1"/>
            </p:cNvSpPr>
            <p:nvPr/>
          </p:nvSpPr>
          <p:spPr bwMode="auto">
            <a:xfrm>
              <a:off x="2290" y="1669"/>
              <a:ext cx="264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1529" name="Text Box 22"/>
            <p:cNvSpPr txBox="1">
              <a:spLocks noChangeArrowheads="1"/>
            </p:cNvSpPr>
            <p:nvPr/>
          </p:nvSpPr>
          <p:spPr bwMode="auto">
            <a:xfrm>
              <a:off x="2517" y="1909"/>
              <a:ext cx="264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1530" name="Text Box 23"/>
            <p:cNvSpPr txBox="1">
              <a:spLocks noChangeArrowheads="1"/>
            </p:cNvSpPr>
            <p:nvPr/>
          </p:nvSpPr>
          <p:spPr bwMode="auto">
            <a:xfrm>
              <a:off x="3109" y="1917"/>
              <a:ext cx="264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</p:grp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428625" y="4357688"/>
            <a:ext cx="6792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24</a:t>
            </a:r>
            <a:r>
              <a:rPr lang="zh-CN" altLang="en-US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36</a:t>
            </a:r>
            <a:r>
              <a:rPr lang="zh-CN" altLang="en-US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的最大公因数是</a:t>
            </a:r>
            <a:r>
              <a:rPr lang="en-US" altLang="zh-CN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:2×2×3=12</a:t>
            </a:r>
          </a:p>
        </p:txBody>
      </p:sp>
      <p:sp>
        <p:nvSpPr>
          <p:cNvPr id="21510" name="Text Box 25"/>
          <p:cNvSpPr txBox="1">
            <a:spLocks noChangeArrowheads="1"/>
          </p:cNvSpPr>
          <p:nvPr/>
        </p:nvSpPr>
        <p:spPr bwMode="auto">
          <a:xfrm>
            <a:off x="1265238" y="48021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 sz="1800" b="1"/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400050" y="5078413"/>
            <a:ext cx="8250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24</a:t>
            </a:r>
            <a:r>
              <a:rPr lang="zh-CN" altLang="en-US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36</a:t>
            </a:r>
            <a:r>
              <a:rPr lang="zh-CN" altLang="en-US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的最小公倍数是</a:t>
            </a:r>
            <a:r>
              <a:rPr lang="en-US" altLang="zh-CN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: 2×2×3</a:t>
            </a:r>
            <a:r>
              <a:rPr lang="en-US" altLang="zh-CN" sz="3200" b="1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  <a:cs typeface="Arial" charset="0"/>
              </a:rPr>
              <a:t>×2×3=72</a:t>
            </a:r>
          </a:p>
        </p:txBody>
      </p:sp>
      <p:sp>
        <p:nvSpPr>
          <p:cNvPr id="12315" name="AutoShape 27"/>
          <p:cNvSpPr>
            <a:spLocks noChangeArrowheads="1"/>
          </p:cNvSpPr>
          <p:nvPr/>
        </p:nvSpPr>
        <p:spPr bwMode="auto">
          <a:xfrm>
            <a:off x="5072063" y="3571875"/>
            <a:ext cx="719137" cy="21431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5857875" y="3429000"/>
            <a:ext cx="15700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ea typeface="华文新魏" pitchFamily="2" charset="-122"/>
              </a:rPr>
              <a:t>商互质</a:t>
            </a:r>
          </a:p>
        </p:txBody>
      </p:sp>
      <p:sp>
        <p:nvSpPr>
          <p:cNvPr id="12317" name="AutoShape 29"/>
          <p:cNvSpPr>
            <a:spLocks noChangeArrowheads="1"/>
          </p:cNvSpPr>
          <p:nvPr/>
        </p:nvSpPr>
        <p:spPr bwMode="auto">
          <a:xfrm>
            <a:off x="7143750" y="4572000"/>
            <a:ext cx="428625" cy="1428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7500938" y="43576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华文新魏" pitchFamily="2" charset="-122"/>
              </a:rPr>
              <a:t>除数相乘</a:t>
            </a:r>
          </a:p>
        </p:txBody>
      </p:sp>
      <p:sp>
        <p:nvSpPr>
          <p:cNvPr id="12319" name="AutoShape 31"/>
          <p:cNvSpPr>
            <a:spLocks noChangeArrowheads="1"/>
          </p:cNvSpPr>
          <p:nvPr/>
        </p:nvSpPr>
        <p:spPr bwMode="auto">
          <a:xfrm>
            <a:off x="6786563" y="5572125"/>
            <a:ext cx="574675" cy="576263"/>
          </a:xfrm>
          <a:prstGeom prst="curvedLeftArrow">
            <a:avLst>
              <a:gd name="adj1" fmla="val 15028"/>
              <a:gd name="adj2" fmla="val 350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3500438" y="5929313"/>
            <a:ext cx="38782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ea typeface="华文新魏" pitchFamily="2" charset="-122"/>
              </a:rPr>
              <a:t>所有的除数和商相乘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0" decel="100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decel="1000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2" grpId="0"/>
      <p:bldP spid="12314" grpId="0"/>
      <p:bldP spid="12315" grpId="0" animBg="1"/>
      <p:bldP spid="12316" grpId="0"/>
      <p:bldP spid="12317" grpId="0" animBg="1"/>
      <p:bldP spid="12318" grpId="0"/>
      <p:bldP spid="12319" grpId="0" animBg="1"/>
      <p:bldP spid="123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395288" y="1412875"/>
            <a:ext cx="4632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3200">
                <a:solidFill>
                  <a:srgbClr val="6600CC"/>
                </a:solidFill>
                <a:latin typeface="华文新魏" pitchFamily="2" charset="-122"/>
                <a:ea typeface="华文新魏" pitchFamily="2" charset="-122"/>
              </a:rPr>
              <a:t>1. </a:t>
            </a:r>
            <a:r>
              <a:rPr lang="zh-CN" altLang="en-US" sz="3200">
                <a:solidFill>
                  <a:srgbClr val="6600CC"/>
                </a:solidFill>
                <a:latin typeface="华文新魏" pitchFamily="2" charset="-122"/>
                <a:ea typeface="华文新魏" pitchFamily="2" charset="-122"/>
              </a:rPr>
              <a:t>读一读，写一写。</a:t>
            </a: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4787900" y="1484313"/>
            <a:ext cx="2673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四大洋面积统计</a:t>
            </a:r>
          </a:p>
        </p:txBody>
      </p:sp>
      <p:graphicFrame>
        <p:nvGraphicFramePr>
          <p:cNvPr id="53259" name="Group 11"/>
          <p:cNvGraphicFramePr>
            <a:graphicFrameLocks noGrp="1"/>
          </p:cNvGraphicFramePr>
          <p:nvPr/>
        </p:nvGraphicFramePr>
        <p:xfrm>
          <a:off x="552450" y="2120900"/>
          <a:ext cx="7054850" cy="4418017"/>
        </p:xfrm>
        <a:graphic>
          <a:graphicData uri="http://schemas.openxmlformats.org/drawingml/2006/table">
            <a:tbl>
              <a:tblPr/>
              <a:tblGrid>
                <a:gridCol w="1146175"/>
                <a:gridCol w="1828800"/>
                <a:gridCol w="1752600"/>
                <a:gridCol w="2327275"/>
              </a:tblGrid>
              <a:tr h="13033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海洋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名称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面积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（平方千米）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改写成用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“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万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平方千米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”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作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单位的数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太平洋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一亿七千九百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六十七万九千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179679000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17967.9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大西洋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九千三百三十六万三千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印度洋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七千四百九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十一万七千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北冰洋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一千三百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一十万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53290" name="Text Box 42"/>
          <p:cNvSpPr txBox="1">
            <a:spLocks noChangeArrowheads="1"/>
          </p:cNvSpPr>
          <p:nvPr/>
        </p:nvSpPr>
        <p:spPr bwMode="auto">
          <a:xfrm>
            <a:off x="3613150" y="4391025"/>
            <a:ext cx="178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93363000</a:t>
            </a:r>
          </a:p>
        </p:txBody>
      </p:sp>
      <p:sp>
        <p:nvSpPr>
          <p:cNvPr id="53291" name="Text Box 43"/>
          <p:cNvSpPr txBox="1">
            <a:spLocks noChangeArrowheads="1"/>
          </p:cNvSpPr>
          <p:nvPr/>
        </p:nvSpPr>
        <p:spPr bwMode="auto">
          <a:xfrm>
            <a:off x="5822950" y="4406900"/>
            <a:ext cx="178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9336.3</a:t>
            </a:r>
          </a:p>
        </p:txBody>
      </p:sp>
      <p:sp>
        <p:nvSpPr>
          <p:cNvPr id="53292" name="Text Box 44"/>
          <p:cNvSpPr txBox="1">
            <a:spLocks noChangeArrowheads="1"/>
          </p:cNvSpPr>
          <p:nvPr/>
        </p:nvSpPr>
        <p:spPr bwMode="auto">
          <a:xfrm>
            <a:off x="5810250" y="5121275"/>
            <a:ext cx="178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7491.7</a:t>
            </a:r>
          </a:p>
        </p:txBody>
      </p:sp>
      <p:sp>
        <p:nvSpPr>
          <p:cNvPr id="53293" name="Text Box 45"/>
          <p:cNvSpPr txBox="1">
            <a:spLocks noChangeArrowheads="1"/>
          </p:cNvSpPr>
          <p:nvPr/>
        </p:nvSpPr>
        <p:spPr bwMode="auto">
          <a:xfrm>
            <a:off x="3625850" y="5137150"/>
            <a:ext cx="178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74917000</a:t>
            </a:r>
          </a:p>
        </p:txBody>
      </p:sp>
      <p:sp>
        <p:nvSpPr>
          <p:cNvPr id="53294" name="Text Box 46"/>
          <p:cNvSpPr txBox="1">
            <a:spLocks noChangeArrowheads="1"/>
          </p:cNvSpPr>
          <p:nvPr/>
        </p:nvSpPr>
        <p:spPr bwMode="auto">
          <a:xfrm>
            <a:off x="3568700" y="5854700"/>
            <a:ext cx="178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13100000</a:t>
            </a:r>
          </a:p>
        </p:txBody>
      </p:sp>
      <p:sp>
        <p:nvSpPr>
          <p:cNvPr id="53295" name="Text Box 47"/>
          <p:cNvSpPr txBox="1">
            <a:spLocks noChangeArrowheads="1"/>
          </p:cNvSpPr>
          <p:nvPr/>
        </p:nvSpPr>
        <p:spPr bwMode="auto">
          <a:xfrm>
            <a:off x="5991225" y="5870575"/>
            <a:ext cx="178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1310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/>
      <p:bldP spid="53258" grpId="0"/>
      <p:bldP spid="53290" grpId="0"/>
      <p:bldP spid="53291" grpId="0"/>
      <p:bldP spid="53292" grpId="0"/>
      <p:bldP spid="53293" grpId="0"/>
      <p:bldP spid="53294" grpId="0"/>
      <p:bldP spid="5329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7544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7544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1422400"/>
            <a:ext cx="9218613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33375"/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2. 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在括号里填上合适的数。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（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1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）我国珠穆朗玛峰的高度为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8844.43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米，用四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         舍五入法取近似数：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         ①保留到一位小数是（           ）米。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         ②保留到整数是（             ）米。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         ③保留到整十数是（            ）米。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（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2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）我国吐鲁番盆地低于海平面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155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米，可以记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         作（         ）米。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（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3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）月亮表面的温度，白天高达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127℃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，记作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         （         ）℃；夜晚却降至零下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183℃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，可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         记作（        ）℃。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（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4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）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3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时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20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分＝（      ）分＝（      ）时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         </a:t>
            </a:r>
            <a:r>
              <a:rPr lang="en-US" altLang="zh-CN" sz="2400">
                <a:solidFill>
                  <a:srgbClr val="6600CC"/>
                </a:solidFill>
                <a:ea typeface="楷体_GB2312" pitchFamily="49" charset="-122"/>
              </a:rPr>
              <a:t>1080</a:t>
            </a:r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克＝（   ）千克（    ）克＝（     ）千克</a:t>
            </a:r>
          </a:p>
          <a:p>
            <a:pPr indent="333375"/>
            <a:r>
              <a:rPr lang="zh-CN" altLang="en-US" sz="2400">
                <a:solidFill>
                  <a:srgbClr val="6600CC"/>
                </a:solidFill>
                <a:ea typeface="楷体_GB2312" pitchFamily="49" charset="-122"/>
              </a:rPr>
              <a:t>    </a:t>
            </a: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4500563" y="2492375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8844.4</a:t>
            </a: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3995738" y="2852738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8844</a:t>
            </a: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4284663" y="3284538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8840</a:t>
            </a: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2051050" y="4005263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FF0000"/>
                </a:solidFill>
              </a:rPr>
              <a:t>－</a:t>
            </a:r>
            <a:r>
              <a:rPr lang="en-US" altLang="zh-CN" sz="2000">
                <a:solidFill>
                  <a:srgbClr val="FF0000"/>
                </a:solidFill>
              </a:rPr>
              <a:t>155</a:t>
            </a: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1763713" y="4724400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FF0000"/>
                </a:solidFill>
              </a:rPr>
              <a:t>＋</a:t>
            </a:r>
            <a:r>
              <a:rPr lang="en-US" altLang="zh-CN" sz="2000">
                <a:solidFill>
                  <a:srgbClr val="FF0000"/>
                </a:solidFill>
              </a:rPr>
              <a:t>127</a:t>
            </a:r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2339975" y="5084763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rgbClr val="FF0000"/>
                </a:solidFill>
              </a:rPr>
              <a:t>－</a:t>
            </a:r>
            <a:r>
              <a:rPr lang="en-US" altLang="zh-CN" sz="2000">
                <a:solidFill>
                  <a:srgbClr val="FF0000"/>
                </a:solidFill>
              </a:rPr>
              <a:t>183</a:t>
            </a:r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3203575" y="5516563"/>
            <a:ext cx="178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200</a:t>
            </a:r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3059113" y="5876925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4500563" y="5876925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6011863" y="5876925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1.08</a:t>
            </a:r>
          </a:p>
        </p:txBody>
      </p:sp>
      <p:graphicFrame>
        <p:nvGraphicFramePr>
          <p:cNvPr id="54289" name="Object 17"/>
          <p:cNvGraphicFramePr>
            <a:graphicFrameLocks noChangeAspect="1"/>
          </p:cNvGraphicFramePr>
          <p:nvPr/>
        </p:nvGraphicFramePr>
        <p:xfrm>
          <a:off x="5076825" y="5229225"/>
          <a:ext cx="466725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2" name="Equation" r:id="rId3" imgW="241200" imgH="406080" progId="">
                  <p:embed/>
                </p:oleObj>
              </mc:Choice>
              <mc:Fallback>
                <p:oleObj name="Equation" r:id="rId3" imgW="241200" imgH="40608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5229225"/>
                        <a:ext cx="466725" cy="784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/>
      <p:bldP spid="54279" grpId="0"/>
      <p:bldP spid="54280" grpId="0"/>
      <p:bldP spid="54281" grpId="0"/>
      <p:bldP spid="54282" grpId="0"/>
      <p:bldP spid="54283" grpId="0"/>
      <p:bldP spid="54284" grpId="0"/>
      <p:bldP spid="54285" grpId="0"/>
      <p:bldP spid="54286" grpId="0"/>
      <p:bldP spid="54287" grpId="0"/>
      <p:bldP spid="5428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529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5530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数与代数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339752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6.1 </a:t>
            </a:r>
            <a:r>
              <a:rPr kumimoji="1" lang="zh-CN" alt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数的认识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99939" y="764704"/>
            <a:ext cx="2255837" cy="582412"/>
            <a:chOff x="418169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18169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复习目标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86652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312" y="2636912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1547813" y="2060575"/>
            <a:ext cx="7129462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．使学生进一步理解整数、分数、小数等概念的意义，沟通知识之间的联系和区别。    </a:t>
            </a:r>
          </a:p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．通过自主探索和合作学习，使学生在整理复习中形成知识网络，掌握复习方法，提高综合运用能力。     </a:t>
            </a:r>
          </a:p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．结合教学，渗透人文主义教育和事物之间是互相联系的辩证唯物主义启蒙教育。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3568" y="395476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157512" y="1002879"/>
            <a:ext cx="44307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自然数</a:t>
            </a:r>
            <a:r>
              <a:rPr lang="en-US" altLang="zh-CN" sz="4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,0</a:t>
            </a:r>
            <a:r>
              <a:rPr lang="zh-CN" altLang="en-US" sz="4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和整数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84213" y="1836107"/>
            <a:ext cx="738822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    数物体的时候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用来表示物体个数的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0,1,2,3</a:t>
            </a:r>
            <a:r>
              <a:rPr lang="en-US" altLang="zh-CN" sz="4000" b="1" dirty="0">
                <a:latin typeface="宋体" charset="-122"/>
                <a:ea typeface="楷体_GB2312" pitchFamily="49" charset="-122"/>
              </a:rPr>
              <a:t>…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叫做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自然数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4000" b="1" dirty="0" smtClean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4000" b="1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一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个物体也没有用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表示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也是自然数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4000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自然数都是整数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124075" y="3500438"/>
            <a:ext cx="35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/>
              <a:t>  </a:t>
            </a:r>
            <a:endParaRPr lang="en-US" altLang="zh-CN" sz="2400">
              <a:cs typeface="Arial" charset="0"/>
            </a:endParaRP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5580112" y="4225280"/>
            <a:ext cx="3779912" cy="1940024"/>
          </a:xfrm>
          <a:prstGeom prst="wedgeEllipseCallout">
            <a:avLst>
              <a:gd name="adj1" fmla="val -61839"/>
              <a:gd name="adj2" fmla="val 50652"/>
            </a:avLst>
          </a:prstGeom>
          <a:solidFill>
            <a:srgbClr val="FFCC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但不能说整数只包括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zh-CN" altLang="en-US" sz="3600" b="1" dirty="0" smtClean="0">
                <a:latin typeface="楷体_GB2312" pitchFamily="49" charset="-122"/>
                <a:ea typeface="楷体_GB2312" pitchFamily="49" charset="-122"/>
              </a:rPr>
              <a:t>自然数</a:t>
            </a:r>
            <a:r>
              <a:rPr lang="en-US" altLang="zh-CN" sz="3600" b="1" dirty="0" smtClean="0">
                <a:latin typeface="楷体_GB2312" pitchFamily="49" charset="-122"/>
                <a:ea typeface="楷体_GB2312" pitchFamily="49" charset="-122"/>
              </a:rPr>
              <a:t>.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同侧圆角矩形 5"/>
          <p:cNvSpPr/>
          <p:nvPr/>
        </p:nvSpPr>
        <p:spPr>
          <a:xfrm>
            <a:off x="411151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12066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071688" y="1002879"/>
            <a:ext cx="44164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自然数</a:t>
            </a:r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,0</a:t>
            </a:r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和整数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84213" y="1836107"/>
            <a:ext cx="738822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    像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…,-3,-2,-1,0,1,2,3,</a:t>
            </a:r>
            <a:r>
              <a:rPr lang="en-US" altLang="zh-CN" sz="4000" b="1" dirty="0">
                <a:latin typeface="宋体" charset="-122"/>
                <a:ea typeface="楷体_GB2312" pitchFamily="49" charset="-122"/>
              </a:rPr>
              <a:t>…</a:t>
            </a:r>
            <a:r>
              <a:rPr lang="zh-CN" altLang="en-US" sz="4000" b="1" dirty="0">
                <a:latin typeface="宋体" charset="-122"/>
                <a:ea typeface="楷体_GB2312" pitchFamily="49" charset="-122"/>
              </a:rPr>
              <a:t>这样的数统称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整数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整数的个数是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无限的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自然数是整数的一部分</a:t>
            </a: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是自然数的单位。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411151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12066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928938" y="632743"/>
            <a:ext cx="3262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十进制计数法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28625" y="1225550"/>
            <a:ext cx="850106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一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个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、十、百、千、万</a:t>
            </a:r>
            <a:r>
              <a:rPr lang="en-US" altLang="zh-CN" sz="4000" b="1" dirty="0">
                <a:latin typeface="宋体" charset="-122"/>
                <a:ea typeface="楷体_GB2312" pitchFamily="49" charset="-122"/>
              </a:rPr>
              <a:t>……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都叫做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计数单位。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其中</a:t>
            </a:r>
            <a:r>
              <a:rPr lang="zh-CN" altLang="en-US" sz="4000" b="1" dirty="0">
                <a:latin typeface="宋体" charset="-122"/>
                <a:ea typeface="楷体_GB2312" pitchFamily="49" charset="-122"/>
              </a:rPr>
              <a:t>“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一</a:t>
            </a:r>
            <a:r>
              <a:rPr lang="zh-CN" altLang="en-US" sz="4000" b="1" dirty="0">
                <a:latin typeface="宋体" charset="-122"/>
                <a:ea typeface="楷体_GB2312" pitchFamily="49" charset="-122"/>
              </a:rPr>
              <a:t>”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是计数的基本单位。</a:t>
            </a:r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40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    10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个一是十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,10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个十是百</a:t>
            </a:r>
            <a:r>
              <a:rPr lang="en-US" altLang="zh-CN" sz="4000" b="1" dirty="0">
                <a:latin typeface="宋体" charset="-122"/>
                <a:ea typeface="楷体_GB2312" pitchFamily="49" charset="-122"/>
              </a:rPr>
              <a:t>……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10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个一百亿是一千亿</a:t>
            </a:r>
            <a:r>
              <a:rPr lang="en-US" altLang="zh-CN" sz="4000" b="1" dirty="0">
                <a:latin typeface="宋体" charset="-122"/>
                <a:ea typeface="楷体_GB2312" pitchFamily="49" charset="-122"/>
              </a:rPr>
              <a:t>……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每相邻两个计数单位之间的进率都是十。这种计数方法叫做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十进制计数法。</a:t>
            </a:r>
            <a:endParaRPr lang="en-US" altLang="zh-CN" sz="40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124075" y="3500438"/>
            <a:ext cx="35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/>
              <a:t>  </a:t>
            </a:r>
            <a:endParaRPr lang="en-US" altLang="zh-CN" sz="240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Group 2"/>
          <p:cNvGraphicFramePr>
            <a:graphicFrameLocks noGrp="1"/>
          </p:cNvGraphicFramePr>
          <p:nvPr>
            <p:ph idx="4294967295"/>
          </p:nvPr>
        </p:nvGraphicFramePr>
        <p:xfrm>
          <a:off x="285750" y="1143000"/>
          <a:ext cx="8501121" cy="4894485"/>
        </p:xfrm>
        <a:graphic>
          <a:graphicData uri="http://schemas.openxmlformats.org/drawingml/2006/table">
            <a:tbl>
              <a:tblPr/>
              <a:tblGrid>
                <a:gridCol w="708616"/>
                <a:gridCol w="733600"/>
                <a:gridCol w="683631"/>
                <a:gridCol w="706346"/>
                <a:gridCol w="708616"/>
                <a:gridCol w="708616"/>
                <a:gridCol w="708616"/>
                <a:gridCol w="708616"/>
                <a:gridCol w="704074"/>
                <a:gridCol w="713158"/>
                <a:gridCol w="708616"/>
                <a:gridCol w="708616"/>
              </a:tblGrid>
              <a:tr h="15001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数位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百亿位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十亿位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亿位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千万位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百万位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十万位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万位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千位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百位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十位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个位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计数单位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百亿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十亿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千万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百万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十万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个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8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数级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亿级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万级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个级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16" name="WordArt 64"/>
          <p:cNvSpPr>
            <a:spLocks noChangeArrowheads="1" noChangeShapeType="1" noTextEdit="1"/>
          </p:cNvSpPr>
          <p:nvPr/>
        </p:nvSpPr>
        <p:spPr bwMode="auto">
          <a:xfrm>
            <a:off x="2357438" y="333375"/>
            <a:ext cx="3871912" cy="666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数 位 顺 序 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428875" y="620688"/>
            <a:ext cx="4287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整数的读法和写法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1197327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读数时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从高位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起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一级一级地往下读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属于亿级和万级的要读出级名。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读数时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每级末尾的“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0”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都不读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其他数位有一个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或连续几个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都只读一个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  8000406000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读作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124075" y="3311525"/>
            <a:ext cx="49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 </a:t>
            </a:r>
            <a:endParaRPr lang="en-US" altLang="zh-CN" sz="2400" b="1">
              <a:latin typeface="楷体_GB2312" pitchFamily="49" charset="-122"/>
              <a:ea typeface="楷体_GB2312" pitchFamily="49" charset="-122"/>
              <a:cs typeface="Arial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1438" y="5214938"/>
            <a:ext cx="8967787" cy="11906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       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写数时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从高位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起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一级一级地往下写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哪位上一个单位也没有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就在哪个数位上写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39750" y="2492375"/>
            <a:ext cx="8215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六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亿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八千四百五十二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万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八千五百六十三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.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2357438" y="2062808"/>
            <a:ext cx="36464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684528563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读作：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635896" y="4572417"/>
            <a:ext cx="38924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八十亿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零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四十万六千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V="1">
            <a:off x="3643313" y="1858963"/>
            <a:ext cx="0" cy="5397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V="1">
            <a:off x="2714625" y="1857375"/>
            <a:ext cx="0" cy="5397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flipV="1">
            <a:off x="1946275" y="4508500"/>
            <a:ext cx="0" cy="433388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 flipV="1">
            <a:off x="1009650" y="4508500"/>
            <a:ext cx="0" cy="433388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/>
      <p:bldP spid="17415" grpId="0"/>
      <p:bldP spid="17416" grpId="0"/>
      <p:bldP spid="17418" grpId="0" animBg="1"/>
      <p:bldP spid="17419" grpId="0" animBg="1"/>
      <p:bldP spid="17420" grpId="0" animBg="1"/>
      <p:bldP spid="17421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5184</TotalTime>
  <Words>1536</Words>
  <Application>Microsoft Office PowerPoint</Application>
  <PresentationFormat>全屏显示(4:3)</PresentationFormat>
  <Paragraphs>299</Paragraphs>
  <Slides>25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Office 主题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195</cp:revision>
  <dcterms:modified xsi:type="dcterms:W3CDTF">2018-08-09T01:31:46Z</dcterms:modified>
</cp:coreProperties>
</file>